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4" r:id="rId2"/>
    <p:sldId id="276" r:id="rId3"/>
    <p:sldId id="272" r:id="rId4"/>
    <p:sldId id="273" r:id="rId5"/>
    <p:sldId id="260" r:id="rId6"/>
    <p:sldId id="261" r:id="rId7"/>
    <p:sldId id="264" r:id="rId8"/>
    <p:sldId id="267" r:id="rId9"/>
    <p:sldId id="265" r:id="rId10"/>
    <p:sldId id="259" r:id="rId11"/>
    <p:sldId id="266" r:id="rId12"/>
    <p:sldId id="268" r:id="rId13"/>
    <p:sldId id="269" r:id="rId14"/>
    <p:sldId id="27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wari akhil" userId="a49604d6064e84f9" providerId="LiveId" clId="{C157EE5B-2C08-4D30-A1C0-6498227CC775}"/>
    <pc:docChg chg="modSld">
      <pc:chgData name="awari akhil" userId="a49604d6064e84f9" providerId="LiveId" clId="{C157EE5B-2C08-4D30-A1C0-6498227CC775}" dt="2022-05-11T02:20:48.333" v="37" actId="20577"/>
      <pc:docMkLst>
        <pc:docMk/>
      </pc:docMkLst>
      <pc:sldChg chg="modSp mod">
        <pc:chgData name="awari akhil" userId="a49604d6064e84f9" providerId="LiveId" clId="{C157EE5B-2C08-4D30-A1C0-6498227CC775}" dt="2022-05-11T02:20:48.333" v="37" actId="20577"/>
        <pc:sldMkLst>
          <pc:docMk/>
          <pc:sldMk cId="2375317626" sldId="275"/>
        </pc:sldMkLst>
        <pc:spChg chg="mod">
          <ac:chgData name="awari akhil" userId="a49604d6064e84f9" providerId="LiveId" clId="{C157EE5B-2C08-4D30-A1C0-6498227CC775}" dt="2022-05-11T02:20:42.668" v="31" actId="20577"/>
          <ac:spMkLst>
            <pc:docMk/>
            <pc:sldMk cId="2375317626" sldId="275"/>
            <ac:spMk id="2" creationId="{994DBF32-AFB1-DA42-9723-4D3E9EC8E765}"/>
          </ac:spMkLst>
        </pc:spChg>
        <pc:spChg chg="mod">
          <ac:chgData name="awari akhil" userId="a49604d6064e84f9" providerId="LiveId" clId="{C157EE5B-2C08-4D30-A1C0-6498227CC775}" dt="2022-05-11T02:20:48.333" v="37" actId="20577"/>
          <ac:spMkLst>
            <pc:docMk/>
            <pc:sldMk cId="2375317626" sldId="275"/>
            <ac:spMk id="3" creationId="{EC5027F9-42F9-C546-B26B-70111E6A4A4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6E7F8-C482-443C-8084-19CE5254936E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ECAE8-FF7F-44CE-8CB5-99CC35730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0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ECAE8-FF7F-44CE-8CB5-99CC35730D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9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5FFF-390F-0B49-BC2D-0D98DD83A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25F7A-C229-8844-A7AE-F9865FCB8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3C3BA-9CE8-8E47-8037-095A74E6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141EE-EE0E-4678-9660-B910EAAEF6B2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FF493-7DFA-D247-97FC-6F515C3D1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542B-39F2-EC47-B652-80D20D6A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9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ADDD-A5F9-524B-B14B-8692FD86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B7848-A979-FC4D-A59E-7050E6194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B98E-990A-C245-A0CC-0595EDD3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A1E0-0FA4-441E-B7EA-4BFCB9EC7ECB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2CD0F-D590-5047-A930-AD31AC84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9573A-B5B4-3C41-9A33-CE9944B1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D8772-C724-AC4C-8670-0E454EEEE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F20D0-1AE3-B048-9075-F61B77864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B71F3-837E-6B4E-AF44-1B8E5646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779A-6CFC-41ED-B885-6DCCBBEE77CE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050E5-A1FA-B640-A012-7319205F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EA80-AE47-FA47-94CD-DA4816D3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1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C17B-9003-A84E-AE7A-2935F4E0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230AB-00CD-C84B-BE7B-6E8C05C7F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D3AD4-221D-944B-9D2D-9792C23A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D488-B921-4380-B961-240A3B014118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A76A4-D75B-A54A-AD4D-9381A7F3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D4E7F-2E2F-4B42-ADDC-C207EF37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5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A378-3C0D-1D42-AFD7-AD67A497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C17B6-6930-9C4E-9A75-FE786490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F6E42-59F5-1549-BE9A-7D72A627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FE072-1FEA-48F7-AB0B-F1521695E32B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DA5A1-147C-FE4C-A5BB-5608A9D4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6D9CC-B0BE-0D4B-8DE2-179186D8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4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FC56-A58F-4D46-9271-92BA5C3F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A1C7-1974-8244-AF9A-05FE826AB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1AC08-C7EA-9944-9186-04AE45EC3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3D18A-54D8-7442-8205-05F014A2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69E6-1CAF-4712-8CA0-E847C510BBC2}" type="datetime1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DC6FC-A41D-2B44-94DF-721D3FB5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BC33C-BB30-BA40-B971-45E6E22F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6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A20E-39AA-7D4D-9CC0-819A70C3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42F3D-0B73-B144-ACA0-FB5DEA16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F3DA7-4BCE-484B-B95E-74A129940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9FA43-338F-3140-BED1-A350ED840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B706B-4A74-764C-939F-75F77CE38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62ABD1-6847-BA49-B9BF-6B26F394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36F98-5126-401E-BD94-CC84E0AB4E7B}" type="datetime1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19135-BFA6-5147-913B-32EDE81E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11614-CCA4-AD47-973F-9D5D1B1F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9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DF67-8E6D-0D42-86C2-B6F10D87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373D4-A891-674B-8EBC-8F806757A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89B9-006F-499B-ABDD-0209AED5241E}" type="datetime1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29E9A-6DC8-2E4B-8AE2-78C22465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8178C-1273-E544-9EE9-FDEA272B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5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A62D8-4952-354F-B947-38FE2F8B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77B36-C8DF-4AA3-A38E-F7841EA7D667}" type="datetime1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41448-C7D9-9D44-A3E0-E33433E24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9138D-82D1-8344-85DB-CF64FBD2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6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6F4D-8F4F-DB41-9525-3303FC8B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22BC0-2DC7-C14F-91E5-A58EDBBE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DC48A-BF8E-7540-80C3-255F53241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69AEF-2E68-F041-A350-13D05D4C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E001-4053-4EBB-915F-8ACAB386B197}" type="datetime1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98B8E-BC54-FC46-A2EF-270EA3F1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9792F-A906-804F-B482-61EE2F20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0428-F792-C149-A101-DE77B8D13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E208C-35DA-204D-AC90-0E79AA93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6AFCA-8388-8E4D-9A72-D01CE928B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A122A-7CBB-5348-976C-422CDAB7B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C097-0C85-4C05-BA82-9A807B98880A}" type="datetime1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D694D-7959-7A41-A76C-F208891AA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1A1EA-6BA4-E543-80EF-62241FEC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DA617D-2D11-F747-9A7E-A6AF6632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D119F-3418-E940-BBE7-881920580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CA698-334E-1D42-9123-F55A8C21B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8E104-8BA9-4FB5-8264-3E7725654BCB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A1E2D-10BE-F44B-B068-EBB9438E4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9C93B-650C-0342-BB91-C730897E9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B5BC7-9D0D-D046-A5D7-391987D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4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package" Target="../embeddings/Microsoft_Excel_Macro-Enabled_Worksheet.xlsm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411D-F376-1C4F-8DF3-4AF410FF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D488-B921-4380-B961-240A3B014118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0F518-F45A-574D-9948-8D869B60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1</a:t>
            </a:fld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4E4C3CA-EF9B-A647-A413-55324372CB7C}"/>
              </a:ext>
            </a:extLst>
          </p:cNvPr>
          <p:cNvSpPr txBox="1">
            <a:spLocks/>
          </p:cNvSpPr>
          <p:nvPr/>
        </p:nvSpPr>
        <p:spPr>
          <a:xfrm>
            <a:off x="2530936" y="690694"/>
            <a:ext cx="5800045" cy="1201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accent2">
                    <a:lumMod val="75000"/>
                  </a:schemeClr>
                </a:solidFill>
              </a:rPr>
              <a:t>ML Project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74C28E6-E966-B648-9F10-2B3BFDDB5B22}"/>
              </a:ext>
            </a:extLst>
          </p:cNvPr>
          <p:cNvSpPr txBox="1">
            <a:spLocks/>
          </p:cNvSpPr>
          <p:nvPr/>
        </p:nvSpPr>
        <p:spPr>
          <a:xfrm>
            <a:off x="1074629" y="3521674"/>
            <a:ext cx="5177890" cy="3066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dirty="0"/>
              <a:t>Akhil Awari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2C2385-1CE1-E548-904C-CB3463F0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92" y="3430397"/>
            <a:ext cx="4802067" cy="33662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05C224-421E-3A4C-9ABA-49732E2361AC}"/>
              </a:ext>
            </a:extLst>
          </p:cNvPr>
          <p:cNvSpPr/>
          <p:nvPr/>
        </p:nvSpPr>
        <p:spPr>
          <a:xfrm>
            <a:off x="577400" y="1873623"/>
            <a:ext cx="986930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 House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55486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730F04-43BA-AE45-8873-389193AB5641}"/>
              </a:ext>
            </a:extLst>
          </p:cNvPr>
          <p:cNvSpPr/>
          <p:nvPr/>
        </p:nvSpPr>
        <p:spPr>
          <a:xfrm>
            <a:off x="4828969" y="1325531"/>
            <a:ext cx="7210016" cy="494866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BF32-AFB1-DA42-9723-4D3E9EC8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-32"/>
            <a:ext cx="10515600" cy="1325563"/>
          </a:xfrm>
        </p:spPr>
        <p:txBody>
          <a:bodyPr/>
          <a:lstStyle/>
          <a:p>
            <a:r>
              <a:rPr lang="en-US" b="1" dirty="0"/>
              <a:t>MODEL 1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27F9-42F9-C546-B26B-70111E6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21" y="1408588"/>
            <a:ext cx="4575048" cy="50228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Properties of the model: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R-square value: 0.847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Mean Square Error (MSE): 0.0181</a:t>
            </a:r>
          </a:p>
          <a:p>
            <a:pPr>
              <a:lnSpc>
                <a:spcPct val="150000"/>
              </a:lnSpc>
            </a:pPr>
            <a:r>
              <a:rPr lang="en-US" sz="2200" b="0" dirty="0">
                <a:effectLst/>
              </a:rPr>
              <a:t>Reason for selecting this model:</a:t>
            </a:r>
          </a:p>
          <a:p>
            <a:pPr lvl="1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columns in the data are linearly correlated with Sale Price</a:t>
            </a:r>
          </a:p>
          <a:p>
            <a:pPr lvl="1" fontAlgn="base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Easy to predict house price as we need only a set of coefficients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9E99A-840E-6145-81B3-92EBE0B63C68}"/>
              </a:ext>
            </a:extLst>
          </p:cNvPr>
          <p:cNvSpPr/>
          <p:nvPr/>
        </p:nvSpPr>
        <p:spPr>
          <a:xfrm>
            <a:off x="0" y="1012127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D5A174-5A6B-2248-A99D-B146A9FEB4E8}"/>
              </a:ext>
            </a:extLst>
          </p:cNvPr>
          <p:cNvSpPr txBox="1">
            <a:spLocks/>
          </p:cNvSpPr>
          <p:nvPr/>
        </p:nvSpPr>
        <p:spPr>
          <a:xfrm>
            <a:off x="5293901" y="1345508"/>
            <a:ext cx="6574536" cy="602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200" u="sng" dirty="0"/>
              <a:t>Top 10 features that </a:t>
            </a:r>
            <a:r>
              <a:rPr lang="en-US" sz="2200" b="1" u="sng" dirty="0"/>
              <a:t>increase</a:t>
            </a:r>
            <a:r>
              <a:rPr lang="en-US" sz="2200" u="sng" dirty="0"/>
              <a:t> Sale Price of a House</a:t>
            </a:r>
            <a:endParaRPr lang="en-US" sz="22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D8E7F1-81C7-CC46-B4FB-879A85D84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-1" r="5145" b="-1361"/>
          <a:stretch/>
        </p:blipFill>
        <p:spPr bwMode="auto">
          <a:xfrm>
            <a:off x="4872013" y="2150898"/>
            <a:ext cx="7051998" cy="40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4D248-9D3B-4E32-AA05-B958439AA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8087-E59E-45F6-B8CA-4FE61A3DF22D}" type="datetime1">
              <a:rPr lang="en-US" smtClean="0"/>
              <a:t>8/17/2022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E380B-806A-4091-9618-C40A188B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1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730F04-43BA-AE45-8873-389193AB5641}"/>
              </a:ext>
            </a:extLst>
          </p:cNvPr>
          <p:cNvSpPr/>
          <p:nvPr/>
        </p:nvSpPr>
        <p:spPr>
          <a:xfrm>
            <a:off x="4828969" y="1325531"/>
            <a:ext cx="7210016" cy="494866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BF32-AFB1-DA42-9723-4D3E9EC8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50" y="-32"/>
            <a:ext cx="10515600" cy="1325563"/>
          </a:xfrm>
        </p:spPr>
        <p:txBody>
          <a:bodyPr/>
          <a:lstStyle/>
          <a:p>
            <a:r>
              <a:rPr lang="en-US" b="1" dirty="0"/>
              <a:t>MODEL 2 – RANDOM FOREST (RFM)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27F9-42F9-C546-B26B-70111E6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21" y="1408588"/>
            <a:ext cx="4575048" cy="50228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Properties of the model: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R-square value: 0.857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Mean Square Error (MSE): 0.017</a:t>
            </a:r>
          </a:p>
          <a:p>
            <a:pPr>
              <a:lnSpc>
                <a:spcPct val="150000"/>
              </a:lnSpc>
            </a:pPr>
            <a:r>
              <a:rPr lang="en-US" sz="2200" b="0" dirty="0">
                <a:effectLst/>
              </a:rPr>
              <a:t>Reason for selecting this model:</a:t>
            </a:r>
          </a:p>
          <a:p>
            <a:pPr lvl="1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Powerful Ensemble method that uses multiple Binary trees</a:t>
            </a:r>
          </a:p>
          <a:p>
            <a:pPr lvl="1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accuracy in price predicting compared to Linear Regression Model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9E99A-840E-6145-81B3-92EBE0B63C68}"/>
              </a:ext>
            </a:extLst>
          </p:cNvPr>
          <p:cNvSpPr/>
          <p:nvPr/>
        </p:nvSpPr>
        <p:spPr>
          <a:xfrm>
            <a:off x="0" y="1012127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D5A174-5A6B-2248-A99D-B146A9FEB4E8}"/>
              </a:ext>
            </a:extLst>
          </p:cNvPr>
          <p:cNvSpPr txBox="1">
            <a:spLocks/>
          </p:cNvSpPr>
          <p:nvPr/>
        </p:nvSpPr>
        <p:spPr>
          <a:xfrm>
            <a:off x="5293901" y="1345508"/>
            <a:ext cx="6574536" cy="602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200" u="sng" dirty="0"/>
              <a:t>Top 10 </a:t>
            </a:r>
            <a:r>
              <a:rPr lang="en-US" sz="2200" b="1" u="sng" dirty="0"/>
              <a:t>important</a:t>
            </a:r>
            <a:r>
              <a:rPr lang="en-US" sz="2200" u="sng" dirty="0"/>
              <a:t> features for predicting Sale Price</a:t>
            </a:r>
            <a:endParaRPr lang="en-US" sz="22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6FC94ED-8627-2D43-A6BC-006BAFA73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1" r="11361"/>
          <a:stretch/>
        </p:blipFill>
        <p:spPr bwMode="auto">
          <a:xfrm>
            <a:off x="5026616" y="2063057"/>
            <a:ext cx="6691772" cy="416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C4772-B6AF-4AA0-8BE5-B574180D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0272-0806-4575-9EF9-89AF8C915316}" type="datetime1">
              <a:rPr lang="en-US" smtClean="0"/>
              <a:t>8/17/2022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429B3-2BA4-499A-A666-AC79674C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F32-AFB1-DA42-9723-4D3E9EC8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-3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27F9-42F9-C546-B26B-70111E6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68" y="1338029"/>
            <a:ext cx="8608724" cy="50907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Applied Lasso and Ridge regularization methods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GridSearchCV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find optimal Alpha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VIF values for multicollinearity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Lasso is better than Ridge</a:t>
            </a: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9E99A-840E-6145-81B3-92EBE0B63C68}"/>
              </a:ext>
            </a:extLst>
          </p:cNvPr>
          <p:cNvSpPr/>
          <p:nvPr/>
        </p:nvSpPr>
        <p:spPr>
          <a:xfrm>
            <a:off x="0" y="1012127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7344985-2980-994A-9BBB-4DAC73D7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566" y="1325531"/>
            <a:ext cx="5182186" cy="3232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ABB60C-8AFB-044E-908A-9E66C45A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83421"/>
            <a:ext cx="9677681" cy="947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ECC33-6CD6-48CC-98F4-290DD3F55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F0A2A-E97E-484F-A767-C4939B624DA8}" type="datetime1">
              <a:rPr lang="en-US" smtClean="0"/>
              <a:t>8/17/2022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EE87F-66ED-4AA6-A9FF-0AA105B5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06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F32-AFB1-DA42-9723-4D3E9EC8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-3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RANDOM FOREST – BETTER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27F9-42F9-C546-B26B-70111E6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600" y="1408369"/>
            <a:ext cx="8932280" cy="50907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ensemble model uses Bootstrap aggregating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used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GridsearchCV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find the optimal set of hyperparameters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model is more powerful than the linear regression model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scope for hyperparameter tuning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9E99A-840E-6145-81B3-92EBE0B63C68}"/>
              </a:ext>
            </a:extLst>
          </p:cNvPr>
          <p:cNvSpPr/>
          <p:nvPr/>
        </p:nvSpPr>
        <p:spPr>
          <a:xfrm>
            <a:off x="0" y="1026195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1B468FA-AF1A-EA4D-90C7-B388B220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2" y="4700810"/>
            <a:ext cx="10185010" cy="8934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BED03-183B-4B81-92CC-F672877B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2683-D9E0-4E1F-B9F9-D965A7D9069A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4EB2A-1788-4F37-8A4E-60A1A8E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F32-AFB1-DA42-9723-4D3E9EC8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-3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MULTIPLE FACTOR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27F9-42F9-C546-B26B-70111E6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600" y="1408369"/>
            <a:ext cx="8932280" cy="50907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After Feature Engineering and One Hot Encoding we have more than 250 columns of data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used MFA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 to reduce these 250 columns into 11 columns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improves run time and storage space required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Dimensionality reduction removes irrelevant features from the data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9E99A-840E-6145-81B3-92EBE0B63C68}"/>
              </a:ext>
            </a:extLst>
          </p:cNvPr>
          <p:cNvSpPr/>
          <p:nvPr/>
        </p:nvSpPr>
        <p:spPr>
          <a:xfrm>
            <a:off x="0" y="1026195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BED03-183B-4B81-92CC-F672877B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2683-D9E0-4E1F-B9F9-D965A7D9069A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4EB2A-1788-4F37-8A4E-60A1A8E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EEB1AC-1B98-4BFB-9D2E-17F70AE32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32" y="4809496"/>
            <a:ext cx="8714247" cy="9420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A796BC-38FC-492E-A592-29AA50C17D10}"/>
              </a:ext>
            </a:extLst>
          </p:cNvPr>
          <p:cNvSpPr/>
          <p:nvPr/>
        </p:nvSpPr>
        <p:spPr>
          <a:xfrm>
            <a:off x="1344168" y="4882896"/>
            <a:ext cx="8485632" cy="9489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1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71C9078-87E7-2F46-8456-08A431D55149}"/>
              </a:ext>
            </a:extLst>
          </p:cNvPr>
          <p:cNvSpPr txBox="1">
            <a:spLocks/>
          </p:cNvSpPr>
          <p:nvPr/>
        </p:nvSpPr>
        <p:spPr>
          <a:xfrm>
            <a:off x="2906038" y="2220239"/>
            <a:ext cx="5704562" cy="2417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atin typeface="Baguet Script" panose="020F0502020204030204" pitchFamily="34" charset="0"/>
                <a:cs typeface="Baguet Script" panose="020F0502020204030204" pitchFamily="34" charset="0"/>
              </a:rPr>
              <a:t>Thank You!</a:t>
            </a:r>
            <a:endParaRPr lang="en-US" sz="9600" dirty="0">
              <a:latin typeface="Baguet Script" panose="020F0502020204030204" pitchFamily="34" charset="0"/>
              <a:cs typeface="Baguet Script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4BCC69-DFD0-2B45-BA5A-60221C26CFC5}"/>
              </a:ext>
            </a:extLst>
          </p:cNvPr>
          <p:cNvSpPr/>
          <p:nvPr/>
        </p:nvSpPr>
        <p:spPr>
          <a:xfrm>
            <a:off x="0" y="1448302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B233F-7BB9-4361-B6E6-212FDE22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7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F407F-4419-46AA-8821-CDCA50D6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4" y="104373"/>
            <a:ext cx="10515600" cy="1325563"/>
          </a:xfrm>
        </p:spPr>
        <p:txBody>
          <a:bodyPr/>
          <a:lstStyle/>
          <a:p>
            <a:r>
              <a:rPr lang="en-US" b="1" dirty="0"/>
              <a:t>REASONS TO CHOOSE THIS STATEMENT…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882B-B2EF-4DC2-BD4E-FC39506C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D488-B921-4380-B961-240A3B014118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AB382-CC74-4727-A8D4-B720DB65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2F7BB4-58F3-4A7C-933C-454CE303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05872">
            <a:off x="318829" y="2104460"/>
            <a:ext cx="2271817" cy="1445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AFEDC3-86C3-4CB4-A6B6-3F93D2E3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" y="4446926"/>
            <a:ext cx="4620041" cy="16839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005A0D-0262-4C1F-BAAB-840B9E0A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126" y="3901691"/>
            <a:ext cx="4407364" cy="24044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D39B11-C6E6-45C7-BE3F-27994F9CA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32545"/>
            <a:ext cx="3418449" cy="2118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8398FE-415C-403B-B923-1F0F4B48C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16171">
            <a:off x="8885052" y="2706891"/>
            <a:ext cx="3654025" cy="1953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609823-220D-41B4-9337-96AE64B43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525" y="1531376"/>
            <a:ext cx="2964095" cy="22811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470EAB0-8F43-4D98-B6CE-47B74C0A1B6D}"/>
              </a:ext>
            </a:extLst>
          </p:cNvPr>
          <p:cNvSpPr/>
          <p:nvPr/>
        </p:nvSpPr>
        <p:spPr>
          <a:xfrm>
            <a:off x="-14288" y="1131058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0A7E08-DF9C-44BC-8EC4-2586CCCC1FDC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9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F32-AFB1-DA42-9723-4D3E9EC8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-32"/>
            <a:ext cx="10515600" cy="1325563"/>
          </a:xfrm>
        </p:spPr>
        <p:txBody>
          <a:bodyPr/>
          <a:lstStyle/>
          <a:p>
            <a:r>
              <a:rPr lang="en-US" b="1" dirty="0"/>
              <a:t>PROJECT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9E99A-840E-6145-81B3-92EBE0B63C68}"/>
              </a:ext>
            </a:extLst>
          </p:cNvPr>
          <p:cNvSpPr/>
          <p:nvPr/>
        </p:nvSpPr>
        <p:spPr>
          <a:xfrm>
            <a:off x="0" y="1012127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B1A33-5EA0-40D8-BD3B-ECABE125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3</a:t>
            </a:fld>
            <a:endParaRPr lang="en-US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3EC9E5C1-B352-4D98-B73E-D47BEC43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47" y="1160844"/>
            <a:ext cx="3732757" cy="2657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4DCC54-758C-4C6A-B5A1-9B9457392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845" y="3856397"/>
            <a:ext cx="5494746" cy="24354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27F9-42F9-C546-B26B-70111E6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46" y="1160844"/>
            <a:ext cx="7201114" cy="57093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Problem Statement: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rgbClr val="C00000"/>
                </a:solidFill>
              </a:rPr>
              <a:t>Predicting Sale Price for houses in the future, by using historical house sales data. Created four regression models and chose the best one!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0" dirty="0">
                <a:effectLst/>
              </a:rPr>
              <a:t>Data Set Description: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data has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20,510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observations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82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‘Sale Price’ is our dependent variable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observation is the purchase data of one House - It describes various features of the house, year built, area, quality, etc.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data has 39 integer variables and 43 categorical variables</a:t>
            </a:r>
            <a:endParaRPr lang="en-US" sz="1800" b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000" b="0" dirty="0">
                <a:effectLst/>
              </a:rPr>
              <a:t>Data Source:  			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0D9946-7BE9-47F3-91C9-4C8343721F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840263"/>
              </p:ext>
            </p:extLst>
          </p:nvPr>
        </p:nvGraphicFramePr>
        <p:xfrm>
          <a:off x="2094499" y="6150559"/>
          <a:ext cx="785861" cy="680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E0D9946-7BE9-47F3-91C9-4C8343721F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4499" y="6150559"/>
                        <a:ext cx="785861" cy="680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1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arning Data Science: Day 6 - Data Exploration on Titanic Datasets | by  Haydar Ali Ismail | Medium">
            <a:extLst>
              <a:ext uri="{FF2B5EF4-FFF2-40B4-BE49-F238E27FC236}">
                <a16:creationId xmlns:a16="http://schemas.microsoft.com/office/drawing/2014/main" id="{1231654A-DE43-428C-9E6F-620D7005F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13" y="2754160"/>
            <a:ext cx="3265740" cy="24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ied Machine Learning: Feature Engineering Online Class | LinkedIn  Learning, formerly Lynda.com">
            <a:extLst>
              <a:ext uri="{FF2B5EF4-FFF2-40B4-BE49-F238E27FC236}">
                <a16:creationId xmlns:a16="http://schemas.microsoft.com/office/drawing/2014/main" id="{829D61F8-6C89-4B8A-B977-72387A31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103" y="2766685"/>
            <a:ext cx="3265740" cy="24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7E5596-91E3-493A-8C58-4CE2DF879398}"/>
              </a:ext>
            </a:extLst>
          </p:cNvPr>
          <p:cNvSpPr/>
          <p:nvPr/>
        </p:nvSpPr>
        <p:spPr>
          <a:xfrm>
            <a:off x="384313" y="1630017"/>
            <a:ext cx="3265740" cy="998883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Data Exploration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B307F-4681-446F-9106-9111168DB9DF}"/>
              </a:ext>
            </a:extLst>
          </p:cNvPr>
          <p:cNvSpPr/>
          <p:nvPr/>
        </p:nvSpPr>
        <p:spPr>
          <a:xfrm>
            <a:off x="4484103" y="1630017"/>
            <a:ext cx="3265740" cy="998883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8B47689-011A-48B4-93FD-BDBC3ADE4669}"/>
              </a:ext>
            </a:extLst>
          </p:cNvPr>
          <p:cNvSpPr/>
          <p:nvPr/>
        </p:nvSpPr>
        <p:spPr>
          <a:xfrm>
            <a:off x="3755652" y="3209703"/>
            <a:ext cx="622852" cy="1394791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4016F9A-8527-408D-831B-74735E41172A}"/>
              </a:ext>
            </a:extLst>
          </p:cNvPr>
          <p:cNvSpPr/>
          <p:nvPr/>
        </p:nvSpPr>
        <p:spPr>
          <a:xfrm>
            <a:off x="7910937" y="3138788"/>
            <a:ext cx="622852" cy="1394791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1EBD69-C6E9-4F44-908B-FA9BD8A07D86}"/>
              </a:ext>
            </a:extLst>
          </p:cNvPr>
          <p:cNvSpPr/>
          <p:nvPr/>
        </p:nvSpPr>
        <p:spPr>
          <a:xfrm>
            <a:off x="8583893" y="1630016"/>
            <a:ext cx="3265740" cy="998883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Model selection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D6B4EEB-E394-490D-8773-8665BB80931F}"/>
              </a:ext>
            </a:extLst>
          </p:cNvPr>
          <p:cNvSpPr txBox="1">
            <a:spLocks/>
          </p:cNvSpPr>
          <p:nvPr/>
        </p:nvSpPr>
        <p:spPr>
          <a:xfrm>
            <a:off x="460248" y="-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585776-2D27-9A4C-B61D-832AEBE08198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13F856-7143-2142-BC40-70CA9280BCC5}"/>
              </a:ext>
            </a:extLst>
          </p:cNvPr>
          <p:cNvSpPr/>
          <p:nvPr/>
        </p:nvSpPr>
        <p:spPr>
          <a:xfrm>
            <a:off x="0" y="1012127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C26883C-50FD-4047-9C3F-4FA871AF3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420" y="2779212"/>
            <a:ext cx="3265740" cy="24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F32-AFB1-DA42-9723-4D3E9EC8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-32"/>
            <a:ext cx="10515600" cy="1325563"/>
          </a:xfrm>
        </p:spPr>
        <p:txBody>
          <a:bodyPr/>
          <a:lstStyle/>
          <a:p>
            <a:r>
              <a:rPr lang="en-US" b="1" dirty="0"/>
              <a:t>DATA EXPLORATION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27F9-42F9-C546-B26B-70111E6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28" y="1140144"/>
            <a:ext cx="11622024" cy="33708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Missing Data: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27 features with missing values, out of which 5 features have more than 45% missing values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Handling Missing Data: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Further explored columns with more than 80% missing data, instead of directly dropping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They had a significant impact on the Sale Price</a:t>
            </a:r>
          </a:p>
          <a:p>
            <a:pPr lvl="1">
              <a:lnSpc>
                <a:spcPct val="100000"/>
              </a:lnSpc>
            </a:pP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Assuming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when a certain feature is missing in a property, it was left blank during data collection, imputed zero to missing numeric features and ‘None’ to missing categorical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9E99A-840E-6145-81B3-92EBE0B63C68}"/>
              </a:ext>
            </a:extLst>
          </p:cNvPr>
          <p:cNvSpPr/>
          <p:nvPr/>
        </p:nvSpPr>
        <p:spPr>
          <a:xfrm>
            <a:off x="0" y="1012127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62683ED-7A4D-994D-978D-C9F919CB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42" y="4364735"/>
            <a:ext cx="3013336" cy="237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42CCA46-0185-6C49-A625-098212D07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06" y="4336356"/>
            <a:ext cx="3216249" cy="23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79234-B9F8-4874-AB54-2506DA84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595A-3D3F-4BBA-AA5A-AB4F803225DF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E436E-F226-4EB2-AF7A-3C1B5BBF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0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F32-AFB1-DA42-9723-4D3E9EC8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-32"/>
            <a:ext cx="10515600" cy="1325563"/>
          </a:xfrm>
        </p:spPr>
        <p:txBody>
          <a:bodyPr/>
          <a:lstStyle/>
          <a:p>
            <a:r>
              <a:rPr lang="en-US" b="1" dirty="0"/>
              <a:t>DATA EXPLORATION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27F9-42F9-C546-B26B-70111E6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76" y="1255498"/>
            <a:ext cx="4489704" cy="54493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Scatter Plots: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Plotted between all numeric variables vs. Sale Price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Noticed that many input variables are linearly dependent on Sale Price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lnSpc>
                <a:spcPct val="200000"/>
              </a:lnSpc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/>
              <a:t>Box Plots: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Plotted for all the categorical variables and identified that many variables have a notable relation with Sale Price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Identified the presence of outliers from the box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9E99A-840E-6145-81B3-92EBE0B63C68}"/>
              </a:ext>
            </a:extLst>
          </p:cNvPr>
          <p:cNvSpPr/>
          <p:nvPr/>
        </p:nvSpPr>
        <p:spPr>
          <a:xfrm>
            <a:off x="0" y="1012127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4F1EEA3-D7FA-0749-AC28-EE6CC832B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8381654" y="1166897"/>
            <a:ext cx="3176887" cy="268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DDCFE18-18D4-114D-9169-B5B900BD7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76" y="3957157"/>
            <a:ext cx="2992790" cy="270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64ECE25C-BD3E-8740-BD62-A604713BC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5"/>
          <a:stretch/>
        </p:blipFill>
        <p:spPr bwMode="auto">
          <a:xfrm>
            <a:off x="8530844" y="4032562"/>
            <a:ext cx="2935391" cy="266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01E30D-FCF5-6842-895E-5E8B48F4865A}"/>
              </a:ext>
            </a:extLst>
          </p:cNvPr>
          <p:cNvCxnSpPr>
            <a:cxnSpLocks/>
          </p:cNvCxnSpPr>
          <p:nvPr/>
        </p:nvCxnSpPr>
        <p:spPr>
          <a:xfrm>
            <a:off x="223141" y="3926348"/>
            <a:ext cx="1164513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4B3A0F4-BA9A-C54B-AAE5-BE2987126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904" y="1147857"/>
            <a:ext cx="3176887" cy="271996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1FBD5A-5800-BB49-8B19-4BB4CECCF553}"/>
              </a:ext>
            </a:extLst>
          </p:cNvPr>
          <p:cNvCxnSpPr/>
          <p:nvPr/>
        </p:nvCxnSpPr>
        <p:spPr>
          <a:xfrm flipV="1">
            <a:off x="6096000" y="1899137"/>
            <a:ext cx="1341122" cy="97624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F897B-924C-485F-8386-533DC44BD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F04C-5253-445C-A7E6-669D13D3B04D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1C66D-5469-4C51-A4BF-F421ED79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9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F32-AFB1-DA42-9723-4D3E9EC8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-32"/>
            <a:ext cx="10515600" cy="1325563"/>
          </a:xfrm>
        </p:spPr>
        <p:txBody>
          <a:bodyPr/>
          <a:lstStyle/>
          <a:p>
            <a:r>
              <a:rPr lang="en-US" b="1" dirty="0"/>
              <a:t>FEATURE ENGINEERING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27F9-42F9-C546-B26B-70111E6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28" y="1180472"/>
            <a:ext cx="7019075" cy="54044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Created new variables: 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combining a few existing numeric variables - Age of remodeling and Age of garage built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Ex: [Age of the house = Year Sold – Year Built]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Removing Outliers: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Identified variables having outliers by plotting scatter plots 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Variables '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GrLivArea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'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GarageArea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'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TotalBsmtSF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'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LotArea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 had outliers 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Built a function to identify points that fall outside the interquartile range and dropped those rows 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outliers have been detected and removed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9E99A-840E-6145-81B3-92EBE0B63C68}"/>
              </a:ext>
            </a:extLst>
          </p:cNvPr>
          <p:cNvSpPr/>
          <p:nvPr/>
        </p:nvSpPr>
        <p:spPr>
          <a:xfrm>
            <a:off x="0" y="1012127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F0B0A5F-F94A-C646-9731-E25F01EF6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25" y="3513407"/>
            <a:ext cx="4199746" cy="274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83A7A-1E33-4311-B200-9BA93736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F454-F321-42D9-B7C2-B870F8D6D200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4F336-2FF0-4DB8-A0DD-113BBA25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F32-AFB1-DA42-9723-4D3E9EC8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-32"/>
            <a:ext cx="10515600" cy="1325563"/>
          </a:xfrm>
        </p:spPr>
        <p:txBody>
          <a:bodyPr/>
          <a:lstStyle/>
          <a:p>
            <a:r>
              <a:rPr lang="en-US" b="1" dirty="0"/>
              <a:t>FEATURE ENGINEERING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27F9-42F9-C546-B26B-70111E6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74" y="3622239"/>
            <a:ext cx="7781360" cy="308598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Splitting 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considered ‘</a:t>
            </a:r>
            <a:r>
              <a:rPr 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YrSold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 variable as categorical as there are only 5 values. Hence, used </a:t>
            </a:r>
            <a:r>
              <a:rPr 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train_test_split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training and test data sets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25% data for test and 75% data for train. We used 10-fold cross validation method for model training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</a:t>
            </a:r>
            <a:r>
              <a:rPr 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MinMaxScaler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for better interpretability and improving performance of the algorithm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9E99A-840E-6145-81B3-92EBE0B63C68}"/>
              </a:ext>
            </a:extLst>
          </p:cNvPr>
          <p:cNvSpPr/>
          <p:nvPr/>
        </p:nvSpPr>
        <p:spPr>
          <a:xfrm>
            <a:off x="0" y="1012127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6B748A-5BB3-E840-8487-5EE47D4C9A2E}"/>
              </a:ext>
            </a:extLst>
          </p:cNvPr>
          <p:cNvSpPr txBox="1">
            <a:spLocks/>
          </p:cNvSpPr>
          <p:nvPr/>
        </p:nvSpPr>
        <p:spPr>
          <a:xfrm>
            <a:off x="204974" y="1183752"/>
            <a:ext cx="5520578" cy="30550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/>
              <a:t>Log Transformation: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distribution of Sale Price is right-skewed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Hence, used log transformation to make this target variable follow a normal like distribution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311CE4E-9697-0345-B33A-64133E6A4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604" y="1311767"/>
            <a:ext cx="6528762" cy="228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CB604B9-A499-EB49-B383-AC474CEA5E91}"/>
              </a:ext>
            </a:extLst>
          </p:cNvPr>
          <p:cNvSpPr/>
          <p:nvPr/>
        </p:nvSpPr>
        <p:spPr>
          <a:xfrm>
            <a:off x="8190989" y="2154286"/>
            <a:ext cx="693435" cy="38128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29F71-8443-4A7E-A59E-B0889804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C21855-E80D-3848-A9A6-9F385546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855" y="3893310"/>
            <a:ext cx="4182690" cy="25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BF32-AFB1-DA42-9723-4D3E9EC8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-32"/>
            <a:ext cx="10515600" cy="1325563"/>
          </a:xfrm>
        </p:spPr>
        <p:txBody>
          <a:bodyPr/>
          <a:lstStyle/>
          <a:p>
            <a:r>
              <a:rPr lang="en-US" b="1" dirty="0"/>
              <a:t>MULTICOLLINEARITY </a:t>
            </a:r>
            <a:r>
              <a:rPr lang="en-US" sz="3600" b="1" dirty="0"/>
              <a:t>– Heat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27F9-42F9-C546-B26B-70111E6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27" y="1338029"/>
            <a:ext cx="5246547" cy="509074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Multicollinearity is one of the biggest problems with linear regression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Plotted a Heat map to inspect this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Few independent variables were correlated with a correlation as high as 0.85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Considered a standard correlation factor of 0.6 as the threshold to handle multicollinearity problems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Dropped all columns with correlation factor &gt; 0.6 from the upper triangle of the correlation 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34956-094A-A540-A444-5A290F9E35AA}"/>
              </a:ext>
            </a:extLst>
          </p:cNvPr>
          <p:cNvSpPr/>
          <p:nvPr/>
        </p:nvSpPr>
        <p:spPr>
          <a:xfrm>
            <a:off x="0" y="6742176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9E99A-840E-6145-81B3-92EBE0B63C68}"/>
              </a:ext>
            </a:extLst>
          </p:cNvPr>
          <p:cNvSpPr/>
          <p:nvPr/>
        </p:nvSpPr>
        <p:spPr>
          <a:xfrm>
            <a:off x="0" y="1012127"/>
            <a:ext cx="12206288" cy="128016"/>
          </a:xfrm>
          <a:prstGeom prst="rect">
            <a:avLst/>
          </a:prstGeom>
          <a:solidFill>
            <a:srgbClr val="009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4E2F2-DB99-274B-A8CE-8713042E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29" y="1140143"/>
            <a:ext cx="6583751" cy="556564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4BA67-729E-4231-BAF6-72A4FB83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B1A5-A1B1-4E97-8FC9-6CD239191A8A}" type="datetime1">
              <a:rPr lang="en-US" smtClean="0"/>
              <a:t>8/17/2022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6A0E7-3950-47DA-980E-53D51EFB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5BC7-9D0D-D046-A5D7-391987DD89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4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980</TotalTime>
  <Words>748</Words>
  <Application>Microsoft Office PowerPoint</Application>
  <PresentationFormat>Widescreen</PresentationFormat>
  <Paragraphs>122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Baguet Script</vt:lpstr>
      <vt:lpstr>Calibri</vt:lpstr>
      <vt:lpstr>Calibri Light</vt:lpstr>
      <vt:lpstr>Courier New</vt:lpstr>
      <vt:lpstr>Office Theme</vt:lpstr>
      <vt:lpstr>Macro-Enabled Worksheet</vt:lpstr>
      <vt:lpstr>PowerPoint Presentation</vt:lpstr>
      <vt:lpstr>REASONS TO CHOOSE THIS STATEMENT…</vt:lpstr>
      <vt:lpstr>PROJECT OVERVIEW</vt:lpstr>
      <vt:lpstr>PowerPoint Presentation</vt:lpstr>
      <vt:lpstr>DATA EXPLORATION</vt:lpstr>
      <vt:lpstr>DATA EXPLORATION</vt:lpstr>
      <vt:lpstr>FEATURE ENGINEERING</vt:lpstr>
      <vt:lpstr>FEATURE ENGINEERING</vt:lpstr>
      <vt:lpstr>MULTICOLLINEARITY – Heat Map</vt:lpstr>
      <vt:lpstr>MODEL 1 – LINEAR REGRESSION</vt:lpstr>
      <vt:lpstr>MODEL 2 – RANDOM FOREST (RFM)</vt:lpstr>
      <vt:lpstr>LINEAR REGRESSION</vt:lpstr>
      <vt:lpstr>RANDOM FOREST – BETTER MODEL</vt:lpstr>
      <vt:lpstr>MULTIPLE FACTOR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–  TAKE HOME ASSIGNMENT</dc:title>
  <dc:creator>Pagidi, Shreya Reddy</dc:creator>
  <cp:lastModifiedBy>Awari, Akhil</cp:lastModifiedBy>
  <cp:revision>80</cp:revision>
  <dcterms:created xsi:type="dcterms:W3CDTF">2022-03-16T05:26:53Z</dcterms:created>
  <dcterms:modified xsi:type="dcterms:W3CDTF">2022-08-17T19:29:35Z</dcterms:modified>
</cp:coreProperties>
</file>